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8" r:id="rId3"/>
    <p:sldId id="261" r:id="rId4"/>
    <p:sldId id="273" r:id="rId5"/>
    <p:sldId id="275" r:id="rId6"/>
    <p:sldId id="278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viewProps" Target="viewProps.xml"/><Relationship Id="rId8" Type="http://schemas.openxmlformats.org/officeDocument/2006/relationships/presProps" Target="presProps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Energy-0.02MeV</a:t>
            </a:r>
            <a:endParaRPr lang="en-US"/>
          </a:p>
        </p:txBody>
      </p:sp>
      <p:sp>
        <p:nvSpPr>
          <p:cNvPr id="9" name="文本框 8"/>
          <p:cNvSpPr txBox="1"/>
          <p:nvPr/>
        </p:nvSpPr>
        <p:spPr>
          <a:xfrm>
            <a:off x="85090" y="1462405"/>
            <a:ext cx="3714750" cy="6451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r>
              <a:t>Place a drift</a:t>
            </a:r>
            <a:r>
              <a:rPr lang="en-US"/>
              <a:t>(</a:t>
            </a:r>
            <a:r>
              <a:rPr lang="en-US" altLang="zh-CN">
                <a:solidFill>
                  <a:srgbClr val="FF0000"/>
                </a:solidFill>
                <a:sym typeface="+mn-ea"/>
              </a:rPr>
              <a:t>1e-005</a:t>
            </a:r>
            <a:r>
              <a:rPr lang="en-US"/>
              <a:t>)</a:t>
            </a:r>
            <a:r>
              <a:t> at the beginning of the </a:t>
            </a:r>
            <a:r>
              <a:rPr lang="en-US"/>
              <a:t>lattice </a:t>
            </a:r>
            <a:r>
              <a:t>file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97280" y="2503805"/>
            <a:ext cx="1971675" cy="87630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8110" y="3029585"/>
            <a:ext cx="3286125" cy="69532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8110" y="2096135"/>
            <a:ext cx="1790700" cy="809625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9155430" y="1597025"/>
            <a:ext cx="1736725" cy="3683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No </a:t>
            </a:r>
            <a:r>
              <a:rPr>
                <a:sym typeface="+mn-ea"/>
              </a:rPr>
              <a:t>drift</a:t>
            </a:r>
            <a:r>
              <a:rPr lang="en-US">
                <a:sym typeface="+mn-ea"/>
              </a:rPr>
              <a:t>(</a:t>
            </a:r>
            <a:r>
              <a:rPr lang="en-US" altLang="zh-CN">
                <a:solidFill>
                  <a:srgbClr val="FF0000"/>
                </a:solidFill>
                <a:sym typeface="+mn-ea"/>
              </a:rPr>
              <a:t>1e-005</a:t>
            </a:r>
            <a:r>
              <a:rPr lang="en-US">
                <a:sym typeface="+mn-ea"/>
              </a:rPr>
              <a:t>)</a:t>
            </a:r>
            <a:r>
              <a:rPr>
                <a:sym typeface="+mn-ea"/>
              </a:rPr>
              <a:t> </a:t>
            </a:r>
            <a:endParaRPr lang="en-US" altLang="zh-CN">
              <a:solidFill>
                <a:srgbClr val="FF0000"/>
              </a:solidFill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7515" y="2570480"/>
            <a:ext cx="1790700" cy="80962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60460" y="4895215"/>
            <a:ext cx="2924810" cy="1617980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4541520" y="1450975"/>
            <a:ext cx="3714750" cy="6451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r>
              <a:t>Place a drift</a:t>
            </a:r>
            <a:r>
              <a:rPr lang="en-US"/>
              <a:t>(</a:t>
            </a:r>
            <a:r>
              <a:rPr lang="en-US" altLang="zh-CN">
                <a:solidFill>
                  <a:srgbClr val="FF0000"/>
                </a:solidFill>
                <a:sym typeface="+mn-ea"/>
              </a:rPr>
              <a:t>1e-005</a:t>
            </a:r>
            <a:r>
              <a:rPr lang="en-US"/>
              <a:t>)</a:t>
            </a:r>
            <a:r>
              <a:t> at the </a:t>
            </a:r>
            <a:r>
              <a:rPr lang="en-US"/>
              <a:t>end</a:t>
            </a:r>
            <a:r>
              <a:t> of the </a:t>
            </a:r>
            <a:r>
              <a:rPr lang="en-US"/>
              <a:t>lattice </a:t>
            </a:r>
            <a:r>
              <a:t>file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24130" y="3858260"/>
            <a:ext cx="12160250" cy="825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820" y="4828540"/>
            <a:ext cx="2818765" cy="160782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29760" y="4873625"/>
            <a:ext cx="2957195" cy="1639570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905510" y="2762250"/>
            <a:ext cx="1744345" cy="267335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116195" y="3310890"/>
            <a:ext cx="1744345" cy="267335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258570" y="4154805"/>
            <a:ext cx="806450" cy="3683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p>
            <a:r>
              <a:rPr lang="en-US" altLang="zh-CN"/>
              <a:t>Result </a:t>
            </a:r>
            <a:endParaRPr lang="en-US" altLang="zh-CN"/>
          </a:p>
        </p:txBody>
      </p:sp>
      <p:sp>
        <p:nvSpPr>
          <p:cNvPr id="24" name="文本框 23"/>
          <p:cNvSpPr txBox="1"/>
          <p:nvPr/>
        </p:nvSpPr>
        <p:spPr>
          <a:xfrm>
            <a:off x="5584825" y="4185920"/>
            <a:ext cx="806450" cy="3683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Overflow="overflow" horzOverflow="overflow" vert="horz" wrap="none" numCol="1" spcCol="0" rtlCol="0" fromWordArt="0" anchor="ctr" anchorCtr="0" forceAA="0" compatLnSpc="1">
            <a:spAutoFit/>
          </a:bodyPr>
          <a:p>
            <a:pPr lvl="0" algn="l">
              <a:buClrTx/>
              <a:buSzTx/>
              <a:buFontTx/>
            </a:pPr>
            <a:r>
              <a:rPr lang="en-US" altLang="zh-CN">
                <a:sym typeface="+mn-ea"/>
              </a:rPr>
              <a:t>Result </a:t>
            </a:r>
            <a:endParaRPr lang="en-US" altLang="zh-CN"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620885" y="4196715"/>
            <a:ext cx="806450" cy="3683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Overflow="overflow" horzOverflow="overflow" vert="horz" wrap="none" numCol="1" spcCol="0" rtlCol="0" fromWordArt="0" anchor="ctr" anchorCtr="0" forceAA="0" compatLnSpc="1">
            <a:spAutoFit/>
          </a:bodyPr>
          <a:p>
            <a:pPr lvl="0" algn="l">
              <a:buClrTx/>
              <a:buSzTx/>
              <a:buFontTx/>
            </a:pPr>
            <a:r>
              <a:rPr lang="en-US" altLang="zh-CN">
                <a:sym typeface="+mn-ea"/>
              </a:rPr>
              <a:t>Result </a:t>
            </a:r>
            <a:endParaRPr lang="en-US" altLang="zh-CN">
              <a:sym typeface="+mn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RFQ-energy-0.02MeV</a:t>
            </a:r>
            <a:endParaRPr lang="en-US" altLang="zh-CN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5955" y="3962400"/>
            <a:ext cx="2682240" cy="2781300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229870" y="1313815"/>
            <a:ext cx="4570730" cy="2306320"/>
            <a:chOff x="349" y="3788"/>
            <a:chExt cx="7198" cy="3632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/>
            <a:srcRect t="17470"/>
            <a:stretch>
              <a:fillRect/>
            </a:stretch>
          </p:blipFill>
          <p:spPr>
            <a:xfrm>
              <a:off x="452" y="3849"/>
              <a:ext cx="7095" cy="1696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2" y="5935"/>
              <a:ext cx="7002" cy="1485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49" y="3788"/>
              <a:ext cx="2842" cy="271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9870" y="2677160"/>
            <a:ext cx="4446270" cy="94297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0195" y="1358900"/>
            <a:ext cx="4448175" cy="108585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68515" y="3962400"/>
            <a:ext cx="2638425" cy="2722245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6579870" y="1313815"/>
            <a:ext cx="1804670" cy="172085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6579870" y="3448050"/>
            <a:ext cx="1804670" cy="172085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593850" y="3694430"/>
            <a:ext cx="806450" cy="3683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p>
            <a:r>
              <a:rPr lang="en-US" altLang="zh-CN"/>
              <a:t>Result </a:t>
            </a:r>
            <a:endParaRPr lang="en-US" altLang="zh-CN"/>
          </a:p>
        </p:txBody>
      </p:sp>
      <p:sp>
        <p:nvSpPr>
          <p:cNvPr id="16" name="文本框 15"/>
          <p:cNvSpPr txBox="1"/>
          <p:nvPr/>
        </p:nvSpPr>
        <p:spPr>
          <a:xfrm>
            <a:off x="7867650" y="3686175"/>
            <a:ext cx="806450" cy="3683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Overflow="overflow" horzOverflow="overflow" vert="horz" wrap="none" numCol="1" spcCol="0" rtlCol="0" fromWordArt="0" anchor="ctr" anchorCtr="0" forceAA="0" compatLnSpc="1">
            <a:spAutoFit/>
          </a:bodyPr>
          <a:p>
            <a:pPr lvl="0" algn="l">
              <a:buClrTx/>
              <a:buSzTx/>
              <a:buFontTx/>
            </a:pPr>
            <a:r>
              <a:rPr lang="en-US" altLang="zh-CN">
                <a:sym typeface="+mn-ea"/>
              </a:rPr>
              <a:t>Result </a:t>
            </a:r>
            <a:endParaRPr lang="en-US" altLang="zh-CN">
              <a:sym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Energy-2.1MeV</a:t>
            </a:r>
            <a:endParaRPr 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10735" y="3118485"/>
            <a:ext cx="3458210" cy="285686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3910" y="3128645"/>
            <a:ext cx="3405505" cy="284670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572135" y="1683385"/>
            <a:ext cx="3371215" cy="6451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r>
              <a:t>Place a drift</a:t>
            </a:r>
            <a:r>
              <a:rPr lang="en-US"/>
              <a:t>(</a:t>
            </a:r>
            <a:r>
              <a:rPr lang="en-US" altLang="zh-CN">
                <a:solidFill>
                  <a:srgbClr val="FF0000"/>
                </a:solidFill>
                <a:sym typeface="+mn-ea"/>
              </a:rPr>
              <a:t>1e-005</a:t>
            </a:r>
            <a:r>
              <a:rPr lang="en-US"/>
              <a:t>)</a:t>
            </a:r>
            <a:r>
              <a:t> at the beginning of the </a:t>
            </a:r>
            <a:r>
              <a:rPr lang="en-US"/>
              <a:t>lattice </a:t>
            </a:r>
            <a:r>
              <a:t>file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9345930" y="1787525"/>
            <a:ext cx="1736725" cy="3683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No </a:t>
            </a:r>
            <a:r>
              <a:rPr>
                <a:sym typeface="+mn-ea"/>
              </a:rPr>
              <a:t>drift</a:t>
            </a:r>
            <a:r>
              <a:rPr lang="en-US">
                <a:sym typeface="+mn-ea"/>
              </a:rPr>
              <a:t>(</a:t>
            </a:r>
            <a:r>
              <a:rPr lang="en-US" altLang="zh-CN">
                <a:solidFill>
                  <a:srgbClr val="FF0000"/>
                </a:solidFill>
                <a:sym typeface="+mn-ea"/>
              </a:rPr>
              <a:t>1e-005</a:t>
            </a:r>
            <a:r>
              <a:rPr lang="en-US">
                <a:sym typeface="+mn-ea"/>
              </a:rPr>
              <a:t>)</a:t>
            </a:r>
            <a:r>
              <a:rPr>
                <a:sym typeface="+mn-ea"/>
              </a:rPr>
              <a:t> 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955540" y="1649095"/>
            <a:ext cx="2941320" cy="6451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r>
              <a:t>Place a drift</a:t>
            </a:r>
            <a:r>
              <a:rPr lang="en-US"/>
              <a:t>(</a:t>
            </a:r>
            <a:r>
              <a:rPr lang="en-US" altLang="zh-CN">
                <a:solidFill>
                  <a:srgbClr val="FF0000"/>
                </a:solidFill>
                <a:sym typeface="+mn-ea"/>
              </a:rPr>
              <a:t>1e-005</a:t>
            </a:r>
            <a:r>
              <a:rPr lang="en-US"/>
              <a:t>)</a:t>
            </a:r>
            <a:r>
              <a:t> at the </a:t>
            </a:r>
            <a:r>
              <a:rPr lang="en-US"/>
              <a:t>end</a:t>
            </a:r>
            <a:r>
              <a:t> of the </a:t>
            </a:r>
            <a:r>
              <a:rPr lang="en-US"/>
              <a:t>lattice </a:t>
            </a:r>
            <a:r>
              <a:t>file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" y="3118485"/>
            <a:ext cx="3600450" cy="2847340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1361440" y="2539365"/>
            <a:ext cx="806450" cy="3683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p>
            <a:r>
              <a:rPr lang="en-US" altLang="zh-CN"/>
              <a:t>Result </a:t>
            </a:r>
            <a:endParaRPr lang="en-US" altLang="zh-CN"/>
          </a:p>
        </p:txBody>
      </p:sp>
      <p:sp>
        <p:nvSpPr>
          <p:cNvPr id="24" name="文本框 23"/>
          <p:cNvSpPr txBox="1"/>
          <p:nvPr/>
        </p:nvSpPr>
        <p:spPr>
          <a:xfrm>
            <a:off x="5687695" y="2570480"/>
            <a:ext cx="806450" cy="3683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Overflow="overflow" horzOverflow="overflow" vert="horz" wrap="none" numCol="1" spcCol="0" rtlCol="0" fromWordArt="0" anchor="ctr" anchorCtr="0" forceAA="0" compatLnSpc="1">
            <a:spAutoFit/>
          </a:bodyPr>
          <a:p>
            <a:pPr lvl="0" algn="l">
              <a:buClrTx/>
              <a:buSzTx/>
              <a:buFontTx/>
            </a:pPr>
            <a:r>
              <a:rPr lang="en-US" altLang="zh-CN">
                <a:sym typeface="+mn-ea"/>
              </a:rPr>
              <a:t>Result </a:t>
            </a:r>
            <a:endParaRPr lang="en-US" altLang="zh-CN"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723755" y="2581275"/>
            <a:ext cx="806450" cy="3683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Overflow="overflow" horzOverflow="overflow" vert="horz" wrap="none" numCol="1" spcCol="0" rtlCol="0" fromWordArt="0" anchor="ctr" anchorCtr="0" forceAA="0" compatLnSpc="1">
            <a:spAutoFit/>
          </a:bodyPr>
          <a:p>
            <a:pPr lvl="0" algn="l">
              <a:buClrTx/>
              <a:buSzTx/>
              <a:buFontTx/>
            </a:pPr>
            <a:r>
              <a:rPr lang="en-US" altLang="zh-CN">
                <a:sym typeface="+mn-ea"/>
              </a:rPr>
              <a:t>Result </a:t>
            </a:r>
            <a:endParaRPr lang="en-US" altLang="zh-CN">
              <a:sym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p>
            <a:r>
              <a:rPr lang="en-US" altLang="zh-CN"/>
              <a:t>SC</a:t>
            </a:r>
            <a:r>
              <a:rPr lang="en-US">
                <a:sym typeface="+mn-ea"/>
              </a:rPr>
              <a:t>Energy-2.1MeV</a:t>
            </a:r>
            <a:endParaRPr lang="en-US" altLang="zh-CN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8320" y="3122930"/>
            <a:ext cx="3512185" cy="297116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9010" y="3122930"/>
            <a:ext cx="3458210" cy="297116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4540" y="3122930"/>
            <a:ext cx="3589020" cy="2971165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504190" y="1462405"/>
            <a:ext cx="3714750" cy="6451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r>
              <a:t>Place a drift</a:t>
            </a:r>
            <a:r>
              <a:rPr lang="en-US"/>
              <a:t>(</a:t>
            </a:r>
            <a:r>
              <a:rPr lang="en-US" altLang="zh-CN">
                <a:solidFill>
                  <a:srgbClr val="FF0000"/>
                </a:solidFill>
                <a:sym typeface="+mn-ea"/>
              </a:rPr>
              <a:t>1e-005</a:t>
            </a:r>
            <a:r>
              <a:rPr lang="en-US"/>
              <a:t>)</a:t>
            </a:r>
            <a:r>
              <a:t> at the beginning of the </a:t>
            </a:r>
            <a:r>
              <a:rPr lang="en-US"/>
              <a:t>lattice </a:t>
            </a:r>
            <a:r>
              <a:t>file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9185275" y="1597025"/>
            <a:ext cx="1736725" cy="3683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No </a:t>
            </a:r>
            <a:r>
              <a:rPr>
                <a:sym typeface="+mn-ea"/>
              </a:rPr>
              <a:t>drift</a:t>
            </a:r>
            <a:r>
              <a:rPr lang="en-US">
                <a:sym typeface="+mn-ea"/>
              </a:rPr>
              <a:t>(</a:t>
            </a:r>
            <a:r>
              <a:rPr lang="en-US" altLang="zh-CN">
                <a:solidFill>
                  <a:srgbClr val="FF0000"/>
                </a:solidFill>
                <a:sym typeface="+mn-ea"/>
              </a:rPr>
              <a:t>1e-005</a:t>
            </a:r>
            <a:r>
              <a:rPr lang="en-US">
                <a:sym typeface="+mn-ea"/>
              </a:rPr>
              <a:t>)</a:t>
            </a:r>
            <a:r>
              <a:rPr>
                <a:sym typeface="+mn-ea"/>
              </a:rPr>
              <a:t> 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410710" y="1458595"/>
            <a:ext cx="3714750" cy="6451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r>
              <a:t>Place a drift</a:t>
            </a:r>
            <a:r>
              <a:rPr lang="en-US"/>
              <a:t>(</a:t>
            </a:r>
            <a:r>
              <a:rPr lang="en-US" altLang="zh-CN">
                <a:solidFill>
                  <a:srgbClr val="FF0000"/>
                </a:solidFill>
                <a:sym typeface="+mn-ea"/>
              </a:rPr>
              <a:t>1e-005</a:t>
            </a:r>
            <a:r>
              <a:rPr lang="en-US"/>
              <a:t>)</a:t>
            </a:r>
            <a:r>
              <a:t> at the </a:t>
            </a:r>
            <a:r>
              <a:rPr lang="en-US"/>
              <a:t>end</a:t>
            </a:r>
            <a:r>
              <a:t> of the </a:t>
            </a:r>
            <a:r>
              <a:rPr lang="en-US"/>
              <a:t>lattice </a:t>
            </a:r>
            <a:r>
              <a:t>file</a:t>
            </a:r>
          </a:p>
        </p:txBody>
      </p:sp>
      <p:sp>
        <p:nvSpPr>
          <p:cNvPr id="13" name="矩形 12"/>
          <p:cNvSpPr/>
          <p:nvPr/>
        </p:nvSpPr>
        <p:spPr>
          <a:xfrm>
            <a:off x="384175" y="5641975"/>
            <a:ext cx="11590020" cy="201930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84175" y="5440045"/>
            <a:ext cx="11589385" cy="201930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361440" y="2539365"/>
            <a:ext cx="806450" cy="3683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p>
            <a:r>
              <a:rPr lang="en-US" altLang="zh-CN"/>
              <a:t>Result </a:t>
            </a:r>
            <a:endParaRPr lang="en-US" altLang="zh-CN"/>
          </a:p>
        </p:txBody>
      </p:sp>
      <p:sp>
        <p:nvSpPr>
          <p:cNvPr id="24" name="文本框 23"/>
          <p:cNvSpPr txBox="1"/>
          <p:nvPr/>
        </p:nvSpPr>
        <p:spPr>
          <a:xfrm>
            <a:off x="5687695" y="2570480"/>
            <a:ext cx="806450" cy="3683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Overflow="overflow" horzOverflow="overflow" vert="horz" wrap="none" numCol="1" spcCol="0" rtlCol="0" fromWordArt="0" anchor="ctr" anchorCtr="0" forceAA="0" compatLnSpc="1">
            <a:spAutoFit/>
          </a:bodyPr>
          <a:p>
            <a:pPr lvl="0" algn="l">
              <a:buClrTx/>
              <a:buSzTx/>
              <a:buFontTx/>
            </a:pPr>
            <a:r>
              <a:rPr lang="en-US" altLang="zh-CN">
                <a:sym typeface="+mn-ea"/>
              </a:rPr>
              <a:t>Result </a:t>
            </a:r>
            <a:endParaRPr lang="en-US" altLang="zh-CN"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723755" y="2581275"/>
            <a:ext cx="806450" cy="3683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Overflow="overflow" horzOverflow="overflow" vert="horz" wrap="none" numCol="1" spcCol="0" rtlCol="0" fromWordArt="0" anchor="ctr" anchorCtr="0" forceAA="0" compatLnSpc="1">
            <a:spAutoFit/>
          </a:bodyPr>
          <a:p>
            <a:pPr lvl="0" algn="l">
              <a:buClrTx/>
              <a:buSzTx/>
              <a:buFontTx/>
            </a:pPr>
            <a:r>
              <a:rPr lang="en-US" altLang="zh-CN">
                <a:sym typeface="+mn-ea"/>
              </a:rPr>
              <a:t>Result </a:t>
            </a:r>
            <a:endParaRPr lang="en-US" altLang="zh-CN">
              <a:sym typeface="+mn-e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p>
            <a:r>
              <a:rPr lang="en-US">
                <a:sym typeface="+mn-ea"/>
              </a:rPr>
              <a:t>Energy-600MeV</a:t>
            </a:r>
            <a:endParaRPr lang="en-US" altLang="zh-CN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1345" y="3495040"/>
            <a:ext cx="3614420" cy="274955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7535" y="3495040"/>
            <a:ext cx="3383915" cy="271716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4070" y="3495040"/>
            <a:ext cx="3448685" cy="2708275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544195" y="1694815"/>
            <a:ext cx="3482975" cy="6451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r>
              <a:t>Place a drift</a:t>
            </a:r>
            <a:r>
              <a:rPr lang="en-US"/>
              <a:t>(</a:t>
            </a:r>
            <a:r>
              <a:rPr lang="en-US" altLang="zh-CN">
                <a:solidFill>
                  <a:srgbClr val="FF0000"/>
                </a:solidFill>
                <a:sym typeface="+mn-ea"/>
              </a:rPr>
              <a:t>1e-005</a:t>
            </a:r>
            <a:r>
              <a:rPr lang="en-US"/>
              <a:t>)</a:t>
            </a:r>
            <a:r>
              <a:t> at the beginning of the </a:t>
            </a:r>
            <a:r>
              <a:rPr lang="en-US"/>
              <a:t>lattice </a:t>
            </a:r>
            <a:r>
              <a:t>file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9225280" y="1829435"/>
            <a:ext cx="1736725" cy="3683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No </a:t>
            </a:r>
            <a:r>
              <a:rPr>
                <a:sym typeface="+mn-ea"/>
              </a:rPr>
              <a:t>drift</a:t>
            </a:r>
            <a:r>
              <a:rPr lang="en-US">
                <a:sym typeface="+mn-ea"/>
              </a:rPr>
              <a:t>(</a:t>
            </a:r>
            <a:r>
              <a:rPr lang="en-US" altLang="zh-CN">
                <a:solidFill>
                  <a:srgbClr val="FF0000"/>
                </a:solidFill>
                <a:sym typeface="+mn-ea"/>
              </a:rPr>
              <a:t>1e-005</a:t>
            </a:r>
            <a:r>
              <a:rPr lang="en-US">
                <a:sym typeface="+mn-ea"/>
              </a:rPr>
              <a:t>)</a:t>
            </a:r>
            <a:r>
              <a:rPr>
                <a:sym typeface="+mn-ea"/>
              </a:rPr>
              <a:t> 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863465" y="1691005"/>
            <a:ext cx="3302000" cy="6451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r>
              <a:t>Place a drift</a:t>
            </a:r>
            <a:r>
              <a:rPr lang="en-US"/>
              <a:t>(</a:t>
            </a:r>
            <a:r>
              <a:rPr lang="en-US" altLang="zh-CN">
                <a:solidFill>
                  <a:srgbClr val="FF0000"/>
                </a:solidFill>
                <a:sym typeface="+mn-ea"/>
              </a:rPr>
              <a:t>1e-005</a:t>
            </a:r>
            <a:r>
              <a:rPr lang="en-US"/>
              <a:t>)</a:t>
            </a:r>
            <a:r>
              <a:t> at the </a:t>
            </a:r>
            <a:r>
              <a:rPr lang="en-US"/>
              <a:t>end</a:t>
            </a:r>
            <a:r>
              <a:t> of the </a:t>
            </a:r>
            <a:r>
              <a:rPr lang="en-US"/>
              <a:t>lattice </a:t>
            </a:r>
            <a:r>
              <a:t>file</a:t>
            </a:r>
          </a:p>
        </p:txBody>
      </p:sp>
      <p:sp>
        <p:nvSpPr>
          <p:cNvPr id="23" name="矩形 22"/>
          <p:cNvSpPr/>
          <p:nvPr/>
        </p:nvSpPr>
        <p:spPr>
          <a:xfrm>
            <a:off x="501015" y="4958080"/>
            <a:ext cx="10145395" cy="447675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01015" y="4022090"/>
            <a:ext cx="10145395" cy="447675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501015" y="5826760"/>
            <a:ext cx="10145395" cy="447675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361440" y="2539365"/>
            <a:ext cx="806450" cy="3683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p>
            <a:r>
              <a:rPr lang="en-US" altLang="zh-CN"/>
              <a:t>Result </a:t>
            </a:r>
            <a:endParaRPr lang="en-US" altLang="zh-CN"/>
          </a:p>
        </p:txBody>
      </p:sp>
      <p:sp>
        <p:nvSpPr>
          <p:cNvPr id="4" name="文本框 3"/>
          <p:cNvSpPr txBox="1"/>
          <p:nvPr/>
        </p:nvSpPr>
        <p:spPr>
          <a:xfrm>
            <a:off x="5687695" y="2570480"/>
            <a:ext cx="806450" cy="3683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Overflow="overflow" horzOverflow="overflow" vert="horz" wrap="none" numCol="1" spcCol="0" rtlCol="0" fromWordArt="0" anchor="ctr" anchorCtr="0" forceAA="0" compatLnSpc="1">
            <a:spAutoFit/>
          </a:bodyPr>
          <a:p>
            <a:pPr lvl="0" algn="l">
              <a:buClrTx/>
              <a:buSzTx/>
              <a:buFontTx/>
            </a:pPr>
            <a:r>
              <a:rPr lang="en-US" altLang="zh-CN">
                <a:sym typeface="+mn-ea"/>
              </a:rPr>
              <a:t>Result </a:t>
            </a:r>
            <a:endParaRPr lang="en-US" altLang="zh-CN"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723755" y="2581275"/>
            <a:ext cx="806450" cy="3683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Overflow="overflow" horzOverflow="overflow" vert="horz" wrap="none" numCol="1" spcCol="0" rtlCol="0" fromWordArt="0" anchor="ctr" anchorCtr="0" forceAA="0" compatLnSpc="1">
            <a:spAutoFit/>
          </a:bodyPr>
          <a:p>
            <a:pPr lvl="0" algn="l">
              <a:buClrTx/>
              <a:buSzTx/>
              <a:buFontTx/>
            </a:pPr>
            <a:r>
              <a:rPr lang="en-US" altLang="zh-CN">
                <a:sym typeface="+mn-ea"/>
              </a:rPr>
              <a:t>Result </a:t>
            </a:r>
            <a:endParaRPr lang="en-US" altLang="zh-CN">
              <a:sym typeface="+mn-e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679</Words>
  <Application>WPS 演示</Application>
  <PresentationFormat>宽屏</PresentationFormat>
  <Paragraphs>62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2" baseType="lpstr">
      <vt:lpstr>Arial</vt:lpstr>
      <vt:lpstr>宋体</vt:lpstr>
      <vt:lpstr>Wingdings</vt:lpstr>
      <vt:lpstr>Calibri</vt:lpstr>
      <vt:lpstr>微软雅黑</vt:lpstr>
      <vt:lpstr>Arial Unicode MS</vt:lpstr>
      <vt:lpstr>Office 主题</vt:lpstr>
      <vt:lpstr>LEBT单独模拟</vt:lpstr>
      <vt:lpstr>RFQ单独模拟</vt:lpstr>
      <vt:lpstr>Energy-2.1MeV</vt:lpstr>
      <vt:lpstr>SCEnergy-2.1MeV</vt:lpstr>
      <vt:lpstr>Energy-600MeV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lsh</cp:lastModifiedBy>
  <cp:revision>7</cp:revision>
  <dcterms:created xsi:type="dcterms:W3CDTF">2022-02-16T07:06:00Z</dcterms:created>
  <dcterms:modified xsi:type="dcterms:W3CDTF">2022-02-17T07:51:46Z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97A762F3531F4A3DA4E45F031518A181</vt:lpwstr>
  </property>
  <property fmtid="{D5CDD505-2E9C-101B-9397-08002B2CF9AE}" pid="3" name="KSOProductBuildVer">
    <vt:lpwstr>2052-11.1.0.11294</vt:lpwstr>
  </property>
</Properties>
</file>