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2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568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8108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4167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565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932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7834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369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297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678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9507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923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59CDC-7B1D-4DD3-AB52-3A84033C3605}" type="datetimeFigureOut">
              <a:rPr lang="ko-KR" altLang="en-US" smtClean="0"/>
              <a:t>2024-01-10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25B57-30A3-47D4-914F-AB18EC2A12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241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865" y="930256"/>
            <a:ext cx="40119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Input energy set = 3 MeV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Output energy wanted =  7.1835 MeV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Geometry: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561" y="196553"/>
            <a:ext cx="5291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err="1" smtClean="0"/>
              <a:t>GenDTL</a:t>
            </a:r>
            <a:r>
              <a:rPr lang="en-US" altLang="ko-KR" sz="2400" dirty="0" smtClean="0"/>
              <a:t> to reproduce our DTL at KOMAC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437978"/>
              </p:ext>
            </p:extLst>
          </p:nvPr>
        </p:nvGraphicFramePr>
        <p:xfrm>
          <a:off x="3932430" y="671037"/>
          <a:ext cx="4944570" cy="61013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346582"/>
                <a:gridCol w="439004"/>
              </a:tblGrid>
              <a:tr h="80580"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HE half DT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GAP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LE half DT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>
                          <a:effectLst/>
                        </a:rPr>
                        <a:t>DT length</a:t>
                      </a:r>
                      <a:endParaRPr lang="en-US" sz="700" b="0" i="0" u="none" strike="noStrike" dirty="0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n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(MeV)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cell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(kG/cm)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(MV/m)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(deg)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(cm)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(mm)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initial</a:t>
                      </a:r>
                      <a:endParaRPr 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0.0798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2.7424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3.50009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3.0644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0.0806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6.8671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2.7742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1.3504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2.7655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10.36719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55.397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3.1295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0.0815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6.9397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2.7973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1.377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2.7884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17.30692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55.857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3.1954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7.0124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2.8202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1.4038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2.8113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24.31934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56.315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3.262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0.0832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7.0851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2.8431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1.4307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2.8342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31.40448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56.773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3.3294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7.1579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2.866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1.4577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38.5624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57.230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3.3975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7.2307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2.8888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1.4849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2.8797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45.79312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57.685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3.4663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7.3036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2.9116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1.5123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2.9024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53.09669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58.140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3.5358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0.0866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7.3764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2.9343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1.5397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2.9251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60.47314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58.594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3.6061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0.0874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7.4493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2.9569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1.5674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2.9476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67.92249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59.045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3.6771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0.0883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7.5223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2.9795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1.5951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2.9702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75.44476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59.497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3.7489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7.5952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3.0021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1.6229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2.9927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83.03998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59.948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3.8213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7.6682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3.0246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1.6509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3.0151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90.70817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60.397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3.8945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0.0908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7.7412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3.047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1.6791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3.0375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98.44933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60.845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3.9683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0.0917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7.8141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3.0694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1.7072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3.0598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106.2635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61.292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4.0429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7.8871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3.0917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1.7357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3.0821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114.1506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61.738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4.1182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7.9601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3.1139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1.7641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3.1043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122.1108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62.182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4.1943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0.0942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8.0331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3.1362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1.7927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3.1264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130.1439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62.626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4.271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8.1061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3.1583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1.8214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3.1485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138.25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63.068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4.3484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8.1791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3.1804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1.8502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3.1706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146.4291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63.510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4.4265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0.0968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8.2521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3.2024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1.8791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3.1925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154.6812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63.949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4.5054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0.0976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8.3251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3.2244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1.9082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3.2145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163.0063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64.389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4.5849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0.0985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8.3981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3.2463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1.9373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3.2363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171.4044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64.826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4.6651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8.471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3.2681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1.9665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3.2581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179.8754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65.262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4.746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8.5439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3.2899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1.9959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3.2799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188.4193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65.698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4.8276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0.1011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8.6169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3.3117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2.0253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3.3017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197.0362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66.134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4.9099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0.1019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8.6897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3.3334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2.0546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3.3233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205.7259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66.567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4.9929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0.1028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8.7626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3.3551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2.0842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3.3449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214.4885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67.000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5.0765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0.1036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8.8355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3.3766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2.114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3.3663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223.324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67.429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5.1608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8.9083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3.398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2.1439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3.3876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232.2323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67.856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5.2459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0.1053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8.9811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3.4193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2.1741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3.4091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241.2133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68.284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5.3315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0.1062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9.0538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3.4407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2.204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3.4305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250.2672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68.712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5.4179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9.1266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3.4621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3.4518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259.3937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69.139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5.5049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0.1079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9.1993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3.4834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2.2641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3.4729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268.593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69.563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5.5926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0.1087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9.2719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3.5045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2.2945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277.8649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69.985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5.681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0.1095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9.3445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3.5256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3.515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287.2094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70.406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5.77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0.1104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9.4171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3.5465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2.3557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3.5361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296.6266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70.826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5.8597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0.1112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9.4897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3.5676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2.3861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3.5571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306.1162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71.247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5.9501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9.5622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3.5885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2.4166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3.578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315.6784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71.665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6.0411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9.6346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3.6094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2.4473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3.5988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325.3131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72.082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6.1327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0.1138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9.7071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2.4781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3.6195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335.0201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72.497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6.225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9.7794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3.6508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2.5091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344.7996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72.908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6.318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0.1155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9.8518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3.6714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2.5403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3.6608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354.6513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73.322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6.4116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9.924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3.6921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2.5712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3.6814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364.5754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73.735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6.5059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0.1172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9.9963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3.7127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2.6022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3.7019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374.5716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74.146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6.6008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10.0685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3.7332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2.6334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3.7223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384.6401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74.555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6.6963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0.1188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10.1406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3.7536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2.6647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3.7426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394.7807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74.962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6.7925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0.1197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10.2127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3.7738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2.6962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3.7629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404.9933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75.367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6.8893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0.1205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10.2847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3.794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2.7278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3.7832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415.278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75.772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49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6.9867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0.1214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10.3567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3.8143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2.7591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3.8035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425.6346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76.178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7.0848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0.1222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10.4286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3.8345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2.7906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3.8236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436.0632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76.581 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  <a:tr h="8058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51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7.1835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0.123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10.5004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3.8546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2.8222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0.0155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-5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446.5636</a:t>
                      </a:r>
                      <a:endParaRPr lang="en-US" altLang="ko-KR" sz="700" b="0" i="0" u="none" strike="noStrike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700" b="0" i="0" u="none" strike="noStrike" dirty="0">
                        <a:effectLst/>
                        <a:latin typeface="돋움" panose="020B0600000101010101" pitchFamily="34" charset="-127"/>
                        <a:ea typeface="돋움" panose="020B0600000101010101" pitchFamily="34" charset="-127"/>
                      </a:endParaRPr>
                    </a:p>
                  </a:txBody>
                  <a:tcPr marL="4332" marR="4332" marT="4332" marB="0" anchor="ctr"/>
                </a:tc>
              </a:tr>
            </a:tbl>
          </a:graphicData>
        </a:graphic>
      </p:graphicFrame>
      <p:cxnSp>
        <p:nvCxnSpPr>
          <p:cNvPr id="7" name="직선 화살표 연결선 6"/>
          <p:cNvCxnSpPr/>
          <p:nvPr/>
        </p:nvCxnSpPr>
        <p:spPr>
          <a:xfrm>
            <a:off x="3666146" y="598206"/>
            <a:ext cx="444381" cy="4016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rcRect r="1437" b="6628"/>
          <a:stretch/>
        </p:blipFill>
        <p:spPr>
          <a:xfrm>
            <a:off x="861775" y="3353372"/>
            <a:ext cx="2847100" cy="332089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309" y="1816074"/>
            <a:ext cx="2317566" cy="13526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4561" y="2984040"/>
            <a:ext cx="124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Setting: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0094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4561" y="196553"/>
            <a:ext cx="6073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err="1" smtClean="0"/>
              <a:t>GenDTL</a:t>
            </a:r>
            <a:r>
              <a:rPr lang="en-US" altLang="ko-KR" sz="2400" dirty="0" smtClean="0"/>
              <a:t> result to reproduce our DTL at KOMAC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98865" y="930256"/>
            <a:ext cx="888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data</a:t>
            </a:r>
            <a:endParaRPr lang="en-US" altLang="ko-KR" dirty="0" smtClean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355977"/>
              </p:ext>
            </p:extLst>
          </p:nvPr>
        </p:nvGraphicFramePr>
        <p:xfrm>
          <a:off x="2023151" y="943807"/>
          <a:ext cx="7008001" cy="5736500"/>
        </p:xfrm>
        <a:graphic>
          <a:graphicData uri="http://schemas.openxmlformats.org/drawingml/2006/table">
            <a:tbl>
              <a:tblPr>
                <a:tableStyleId>{0660B408-B3CF-4A94-85FC-2B1E0A45F4A2}</a:tableStyleId>
              </a:tblPr>
              <a:tblGrid>
                <a:gridCol w="195558"/>
                <a:gridCol w="128335"/>
                <a:gridCol w="336115"/>
                <a:gridCol w="336115"/>
                <a:gridCol w="213891"/>
                <a:gridCol w="336115"/>
                <a:gridCol w="183336"/>
                <a:gridCol w="197085"/>
                <a:gridCol w="197085"/>
                <a:gridCol w="195558"/>
                <a:gridCol w="213891"/>
                <a:gridCol w="165003"/>
                <a:gridCol w="348338"/>
                <a:gridCol w="336115"/>
                <a:gridCol w="336115"/>
                <a:gridCol w="233753"/>
                <a:gridCol w="336115"/>
                <a:gridCol w="336115"/>
                <a:gridCol w="336115"/>
                <a:gridCol w="342227"/>
                <a:gridCol w="348338"/>
                <a:gridCol w="336115"/>
                <a:gridCol w="336115"/>
                <a:gridCol w="336115"/>
                <a:gridCol w="348338"/>
              </a:tblGrid>
              <a:tr h="2755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>
                          <a:effectLst/>
                        </a:rPr>
                        <a:t>N Cell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N Tank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CellLentgh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 err="1">
                          <a:effectLst/>
                        </a:rPr>
                        <a:t>CellDiameter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DriftTubeDiameter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g/l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Rb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Ro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Ri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Rc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>
                          <a:effectLst/>
                        </a:rPr>
                        <a:t>Alpha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F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 err="1">
                          <a:effectLst/>
                        </a:rPr>
                        <a:t>Freq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 err="1">
                          <a:effectLst/>
                        </a:rPr>
                        <a:t>Kilp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Beta_In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 err="1" smtClean="0">
                          <a:effectLst/>
                        </a:rPr>
                        <a:t>ZsT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 err="1">
                          <a:effectLst/>
                        </a:rPr>
                        <a:t>Stored_Energy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PowerCu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SyncPhase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Phase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Emean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GainE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>
                          <a:effectLst/>
                        </a:rPr>
                        <a:t>OutEnergy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u="none" strike="noStrike" dirty="0" err="1">
                          <a:effectLst/>
                        </a:rPr>
                        <a:t>LinacLength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6.867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0.199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0.485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36.626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2.191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3.068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6.867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6.940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0.196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0.493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0.834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37.124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3.134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13.806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7.013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0.192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350.0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0.503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0.838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37.685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2.218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20.819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7.086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11.6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0.514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38.238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2.231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3.265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27.905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7.160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12.1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350.0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0.524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38.780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2.244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3.331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35.064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7.234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12.6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350.0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0.851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39.312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3.397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42.298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7.308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0.177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0.854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39.767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2.272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359.990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3.472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49.606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7.383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0.174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13.5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0.553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40.282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3.547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56.989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7.458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0.171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0.563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0.861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40.790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2.299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64.447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7.533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14.4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0.571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0.864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41.221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3.687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71.980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7.608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0.165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14.9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0.581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0.867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41.712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2.326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3.762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79.588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7.684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0.163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0.870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42.130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3.838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87.272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7.760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0.160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15.8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0.599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0.873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42.606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2.353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3.913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95.032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7.836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16.2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0.875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43.012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2.367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3.988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102.868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7.912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16.6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0.878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43.411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2.381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4.072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110.781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7.989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0.155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0.619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43.814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2.394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0.079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4.147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118.770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8.066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0.153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17.4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0.626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0.882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44.203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2.408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4.232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126.835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8.142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0.152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17.8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0.633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44.585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2.422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4.307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134.978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8.220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18.3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45.021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4.391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143.197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8.297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18.7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0.650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0.889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45.393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359.990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4.476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151.494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8.374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19.1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0.657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45.759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2.463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4.560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159.868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8.452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0.663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0.893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46.121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2.477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4.644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168.320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8.529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19.9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0.670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0.895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46.477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2.491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4.729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176.849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8.607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20.3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0.676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46.830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359.990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4.823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185.456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8.685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0.141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20.7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0.683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47.177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2.518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4.907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194.141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8.763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21.1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0.689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47.521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2.532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0.089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4.992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202.904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8.841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21.4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0.692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47.801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5.085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211.745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8.919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21.8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0.698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48.135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2.561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5.179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220.664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8.998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22.2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48.468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2.575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5.264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229.662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9.076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22.6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0.711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48.797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2.588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359.900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5.358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238.739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9.155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22.9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0.715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49.062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5.451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247.893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9.234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23.3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0.723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0.909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49.383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2.617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5.545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257.127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9.312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23.6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0.728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49.644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2.632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360.100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5.648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266.439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9.391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24.0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49.957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2.646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5.742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275.831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9.470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24.4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50.266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5.836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285.301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9.549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24.7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0.747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50.516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2.674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5.939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294.850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9.628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25.1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0.753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50.820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2.687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0.099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6.033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304.478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9.707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25.4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51.064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6.136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314.186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9.787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25.8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51.358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2.716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6.240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323.972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9.866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26.1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0.770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51.599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6.343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333.838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9.945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26.4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0.773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0.919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51.835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6.446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343.783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10.025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26.8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0.774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52.122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6.549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353.808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10.104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27.1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52.352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2.773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6.652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363.912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10.184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27.4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52.580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2.788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6.756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374.096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10.263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27.7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0.791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52.806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6.868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384.359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10.343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28.1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0.798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53.079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0.059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2.816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6.971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394.702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10.423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28.4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0.794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0.121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53.300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2.830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0.109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7.084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405.125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  <a:tr h="84912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48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10.502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54.440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0.126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28.7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0.3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350.0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0.805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0.122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0.925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53.518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0.060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2.845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-30.0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360.000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1.302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0.110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>
                          <a:effectLst/>
                        </a:rPr>
                        <a:t>7.187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700" u="none" strike="noStrike" dirty="0">
                          <a:effectLst/>
                        </a:rPr>
                        <a:t>415.627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34" charset="-127"/>
                        <a:ea typeface="맑은 고딕" panose="020B0503020000020004" pitchFamily="34" charset="-127"/>
                      </a:endParaRPr>
                    </a:p>
                  </a:txBody>
                  <a:tcPr marL="3860" marR="3860" marT="3860" marB="0" anchor="ctr"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1015" b="3334"/>
          <a:stretch/>
        </p:blipFill>
        <p:spPr>
          <a:xfrm>
            <a:off x="298865" y="3461675"/>
            <a:ext cx="2495751" cy="1810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8" name="직선 화살표 연결선 7"/>
          <p:cNvCxnSpPr/>
          <p:nvPr/>
        </p:nvCxnSpPr>
        <p:spPr>
          <a:xfrm flipH="1">
            <a:off x="1375873" y="1299588"/>
            <a:ext cx="2982482" cy="21620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959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2151</Words>
  <Application>Microsoft Office PowerPoint</Application>
  <PresentationFormat>화면 슬라이드 쇼(4:3)</PresentationFormat>
  <Paragraphs>1970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돋움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Microsoft 계정</cp:lastModifiedBy>
  <cp:revision>5</cp:revision>
  <dcterms:created xsi:type="dcterms:W3CDTF">2024-01-10T07:17:48Z</dcterms:created>
  <dcterms:modified xsi:type="dcterms:W3CDTF">2024-01-10T08:46:21Z</dcterms:modified>
</cp:coreProperties>
</file>